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804473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1pPr>
    <a:lvl2pPr marL="402236" algn="l" defTabSz="804473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2pPr>
    <a:lvl3pPr marL="804473" algn="l" defTabSz="804473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3pPr>
    <a:lvl4pPr marL="1206709" algn="l" defTabSz="804473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4pPr>
    <a:lvl5pPr marL="1608946" algn="l" defTabSz="804473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5pPr>
    <a:lvl6pPr marL="2011183" algn="l" defTabSz="804473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6pPr>
    <a:lvl7pPr marL="2413419" algn="l" defTabSz="804473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7pPr>
    <a:lvl8pPr marL="2815656" algn="l" defTabSz="804473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8pPr>
    <a:lvl9pPr marL="3217892" algn="l" defTabSz="804473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4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74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522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1pPr>
    <a:lvl2pPr marL="99761" algn="l" defTabSz="199522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2pPr>
    <a:lvl3pPr marL="199522" algn="l" defTabSz="199522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3pPr>
    <a:lvl4pPr marL="299283" algn="l" defTabSz="199522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4pPr>
    <a:lvl5pPr marL="399044" algn="l" defTabSz="199522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5pPr>
    <a:lvl6pPr marL="498805" algn="l" defTabSz="199522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6pPr>
    <a:lvl7pPr marL="598566" algn="l" defTabSz="199522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7pPr>
    <a:lvl8pPr marL="698327" algn="l" defTabSz="199522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8pPr>
    <a:lvl9pPr marL="798088" algn="l" defTabSz="199522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5" y="206375"/>
            <a:ext cx="7016750" cy="523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444625" y="747626"/>
            <a:ext cx="7016750" cy="17312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57969" y="1219200"/>
            <a:ext cx="2889250" cy="2540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257969" y="1473200"/>
            <a:ext cx="2889250" cy="142875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257969" y="3131820"/>
            <a:ext cx="2889250" cy="2540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257969" y="3385820"/>
            <a:ext cx="2889250" cy="1893368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257969" y="5381625"/>
            <a:ext cx="2889250" cy="2540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257969" y="5636895"/>
            <a:ext cx="2889250" cy="9525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3508375" y="1219200"/>
            <a:ext cx="2889250" cy="2540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3508375" y="1473200"/>
            <a:ext cx="2889250" cy="9525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3508375" y="2489200"/>
            <a:ext cx="2889250" cy="128587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3508375" y="4889500"/>
            <a:ext cx="2889250" cy="365125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3508375" y="5381625"/>
            <a:ext cx="2889250" cy="2540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3508375" y="5636895"/>
            <a:ext cx="2889250" cy="9525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6748462" y="1219200"/>
            <a:ext cx="2889250" cy="2540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6748462" y="1473200"/>
            <a:ext cx="2889250" cy="1524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6748462" y="3299460"/>
            <a:ext cx="2889250" cy="1524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6748462" y="5381625"/>
            <a:ext cx="2889250" cy="2540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6748462" y="5636895"/>
            <a:ext cx="2889250" cy="9525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9906000" y="531812"/>
            <a:ext cx="280928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rIns="57150" rtlCol="0" anchor="t"/>
          <a:lstStyle/>
          <a:p>
            <a:pPr lvl="0">
              <a:spcBef>
                <a:spcPts val="250"/>
              </a:spcBef>
            </a:pPr>
            <a:r>
              <a:rPr sz="2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250"/>
              </a:spcBef>
            </a:pP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62"/>
              </a:spcBef>
            </a:pPr>
            <a:endParaRPr sz="125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250"/>
              </a:spcBef>
            </a:pPr>
            <a:r>
              <a:rPr sz="1833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250"/>
              </a:spcBef>
            </a:pP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1375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1375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500"/>
              </a:spcBef>
            </a:pP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500"/>
              </a:spcBef>
            </a:pP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500"/>
              </a:spcBef>
            </a:pP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1375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1375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1375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069" userDrawn="1">
          <p15:clr>
            <a:srgbClr val="A4A3A4"/>
          </p15:clr>
        </p15:guide>
        <p15:guide id="2" pos="4171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9906000" cy="1047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444625" y="206375"/>
            <a:ext cx="7016750" cy="5238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5" y="1254125"/>
            <a:ext cx="7016750" cy="4922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969" y="6690562"/>
            <a:ext cx="2228850" cy="95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86819" y="6690562"/>
            <a:ext cx="4932363" cy="95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9181" y="6690562"/>
            <a:ext cx="2228850" cy="95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254" rtl="0" eaLnBrk="1" latinLnBrk="0" hangingPunct="1">
        <a:lnSpc>
          <a:spcPct val="90000"/>
        </a:lnSpc>
        <a:spcBef>
          <a:spcPct val="0"/>
        </a:spcBef>
        <a:buNone/>
        <a:defRPr sz="1833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95235" indent="-95235" algn="l" defTabSz="914254" rtl="0" eaLnBrk="1" latinLnBrk="0" hangingPunct="1">
        <a:lnSpc>
          <a:spcPct val="100000"/>
        </a:lnSpc>
        <a:spcBef>
          <a:spcPts val="250"/>
        </a:spcBef>
        <a:buClr>
          <a:schemeClr val="accent2"/>
        </a:buClr>
        <a:buFont typeface="Arial" panose="020B0604020202020204" pitchFamily="34" charset="0"/>
        <a:buChar char="•"/>
        <a:defRPr sz="583" kern="1200">
          <a:solidFill>
            <a:schemeClr val="tx1"/>
          </a:solidFill>
          <a:latin typeface="+mn-lt"/>
          <a:ea typeface="+mn-ea"/>
          <a:cs typeface="+mn-cs"/>
        </a:defRPr>
      </a:lvl1pPr>
      <a:lvl2pPr marL="228563" indent="-95235" algn="l" defTabSz="914254" rtl="0" eaLnBrk="1" latinLnBrk="0" hangingPunct="1">
        <a:lnSpc>
          <a:spcPct val="100000"/>
        </a:lnSpc>
        <a:spcBef>
          <a:spcPts val="250"/>
        </a:spcBef>
        <a:buClr>
          <a:schemeClr val="accent2"/>
        </a:buClr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63" indent="-95235" algn="l" defTabSz="914254" rtl="0" eaLnBrk="1" latinLnBrk="0" hangingPunct="1">
        <a:lnSpc>
          <a:spcPct val="100000"/>
        </a:lnSpc>
        <a:spcBef>
          <a:spcPts val="250"/>
        </a:spcBef>
        <a:buClr>
          <a:schemeClr val="accent2"/>
        </a:buClr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63" indent="-95235" algn="l" defTabSz="914254" rtl="0" eaLnBrk="1" latinLnBrk="0" hangingPunct="1">
        <a:lnSpc>
          <a:spcPct val="100000"/>
        </a:lnSpc>
        <a:spcBef>
          <a:spcPts val="250"/>
        </a:spcBef>
        <a:buClr>
          <a:schemeClr val="accent2"/>
        </a:buClr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63" indent="-95235" algn="l" defTabSz="914254" rtl="0" eaLnBrk="1" latinLnBrk="0" hangingPunct="1">
        <a:lnSpc>
          <a:spcPct val="100000"/>
        </a:lnSpc>
        <a:spcBef>
          <a:spcPts val="250"/>
        </a:spcBef>
        <a:buClr>
          <a:schemeClr val="accent2"/>
        </a:buClr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" indent="-95235" algn="l" defTabSz="914254" rtl="0" eaLnBrk="1" latinLnBrk="0" hangingPunct="1">
        <a:lnSpc>
          <a:spcPct val="100000"/>
        </a:lnSpc>
        <a:spcBef>
          <a:spcPts val="250"/>
        </a:spcBef>
        <a:buClr>
          <a:schemeClr val="accent2"/>
        </a:buClr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63" indent="-95235" algn="l" defTabSz="914254" rtl="0" eaLnBrk="1" latinLnBrk="0" hangingPunct="1">
        <a:lnSpc>
          <a:spcPct val="100000"/>
        </a:lnSpc>
        <a:spcBef>
          <a:spcPts val="250"/>
        </a:spcBef>
        <a:buClr>
          <a:schemeClr val="accent2"/>
        </a:buClr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63" indent="-95235" algn="l" defTabSz="914254" rtl="0" eaLnBrk="1" latinLnBrk="0" hangingPunct="1">
        <a:lnSpc>
          <a:spcPct val="100000"/>
        </a:lnSpc>
        <a:spcBef>
          <a:spcPts val="250"/>
        </a:spcBef>
        <a:buClr>
          <a:schemeClr val="accent2"/>
        </a:buClr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63" indent="-95235" algn="l" defTabSz="914254" rtl="0" eaLnBrk="1" latinLnBrk="0" hangingPunct="1">
        <a:lnSpc>
          <a:spcPct val="100000"/>
        </a:lnSpc>
        <a:spcBef>
          <a:spcPts val="250"/>
        </a:spcBef>
        <a:buClr>
          <a:schemeClr val="accent2"/>
        </a:buClr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8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5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163" userDrawn="1">
          <p15:clr>
            <a:srgbClr val="A4A3A4"/>
          </p15:clr>
        </p15:guide>
        <p15:guide id="3" pos="6078" userDrawn="1">
          <p15:clr>
            <a:srgbClr val="A4A3A4"/>
          </p15:clr>
        </p15:guide>
        <p15:guide id="4" pos="312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4625" y="-60313"/>
            <a:ext cx="7016750" cy="523863"/>
          </a:xfrm>
        </p:spPr>
        <p:txBody>
          <a:bodyPr>
            <a:normAutofit/>
          </a:bodyPr>
          <a:lstStyle/>
          <a:p>
            <a:r>
              <a:rPr lang="en-US" dirty="0" smtClean="0"/>
              <a:t>Complexity applications in official statistics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7435849" y="319097"/>
            <a:ext cx="2422525" cy="173124"/>
          </a:xfrm>
        </p:spPr>
        <p:txBody>
          <a:bodyPr/>
          <a:lstStyle/>
          <a:p>
            <a:r>
              <a:rPr lang="en-US" sz="900" dirty="0" smtClean="0"/>
              <a:t>Contact Details: </a:t>
            </a:r>
            <a:r>
              <a:rPr lang="en-US" sz="900" dirty="0" err="1" smtClean="0"/>
              <a:t>f.pijpers@cbs</a:t>
            </a:r>
            <a:r>
              <a:rPr lang="en-US" sz="900" dirty="0" smtClean="0"/>
              <a:t>. </a:t>
            </a:r>
            <a:r>
              <a:rPr lang="en-US" sz="900" dirty="0" err="1" smtClean="0"/>
              <a:t>nl</a:t>
            </a:r>
            <a:endParaRPr lang="en-US" sz="900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257969" y="1473200"/>
            <a:ext cx="2889250" cy="2171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dirty="0">
                <a:latin typeface="Times New Roman" pitchFamily="18" charset="0"/>
              </a:rPr>
              <a:t>The aim of complexity studies within the framework of national statistical institutes such as Statistics Netherlands is among others </a:t>
            </a:r>
            <a:r>
              <a:rPr lang="en-US" sz="1000" dirty="0" smtClean="0">
                <a:latin typeface="Times New Roman" pitchFamily="18" charset="0"/>
              </a:rPr>
              <a:t>to </a:t>
            </a:r>
            <a:r>
              <a:rPr lang="en-US" sz="1000" dirty="0">
                <a:latin typeface="Times New Roman" pitchFamily="18" charset="0"/>
              </a:rPr>
              <a:t>be able to indicate correctly which sectors of business activity </a:t>
            </a:r>
            <a:r>
              <a:rPr lang="en-US" sz="1000" dirty="0" smtClean="0">
                <a:latin typeface="Times New Roman" pitchFamily="18" charset="0"/>
              </a:rPr>
              <a:t>are </a:t>
            </a:r>
            <a:r>
              <a:rPr lang="en-US" sz="1000" dirty="0">
                <a:latin typeface="Times New Roman" pitchFamily="18" charset="0"/>
              </a:rPr>
              <a:t>vulnerable/ fragile and also </a:t>
            </a:r>
            <a:r>
              <a:rPr lang="en-US" sz="1000" dirty="0" smtClean="0">
                <a:latin typeface="Times New Roman" pitchFamily="18" charset="0"/>
              </a:rPr>
              <a:t>which </a:t>
            </a:r>
            <a:r>
              <a:rPr lang="en-US" sz="1000" dirty="0">
                <a:latin typeface="Times New Roman" pitchFamily="18" charset="0"/>
              </a:rPr>
              <a:t>are most robust</a:t>
            </a:r>
            <a:r>
              <a:rPr lang="en-US" sz="1000" dirty="0" smtClean="0">
                <a:latin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1000" dirty="0" smtClean="0">
                <a:latin typeface="Times New Roman" pitchFamily="18" charset="0"/>
              </a:rPr>
              <a:t>A current research project explores some toy models from dynamic system theory to investigate the </a:t>
            </a:r>
            <a:r>
              <a:rPr lang="en-US" sz="1000" dirty="0" err="1" smtClean="0">
                <a:latin typeface="Times New Roman" pitchFamily="18" charset="0"/>
              </a:rPr>
              <a:t>behaviour</a:t>
            </a:r>
            <a:r>
              <a:rPr lang="en-US" sz="1000" dirty="0" smtClean="0">
                <a:latin typeface="Times New Roman" pitchFamily="18" charset="0"/>
              </a:rPr>
              <a:t> of trade and turnover of businesses in the Netherlands, using register data to which Statistics Netherlands as national statistical institute has access.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231685" y="3520780"/>
            <a:ext cx="2889250" cy="254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231685" y="3747751"/>
            <a:ext cx="3116822" cy="26916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00" dirty="0">
                <a:latin typeface="Times New Roman" pitchFamily="18" charset="0"/>
              </a:rPr>
              <a:t>The goal in </a:t>
            </a:r>
            <a:r>
              <a:rPr lang="en-US" sz="1000" dirty="0" smtClean="0">
                <a:latin typeface="Times New Roman" pitchFamily="18" charset="0"/>
              </a:rPr>
              <a:t>the first instance is </a:t>
            </a:r>
            <a:r>
              <a:rPr lang="en-US" sz="1000" dirty="0">
                <a:latin typeface="Times New Roman" pitchFamily="18" charset="0"/>
              </a:rPr>
              <a:t>to show which steps are needed in building a </a:t>
            </a:r>
            <a:r>
              <a:rPr lang="en-US" sz="1000" dirty="0" smtClean="0">
                <a:latin typeface="Times New Roman" pitchFamily="18" charset="0"/>
              </a:rPr>
              <a:t>viable analysis tool:</a:t>
            </a:r>
            <a:endParaRPr lang="en-US" sz="1000" dirty="0">
              <a:latin typeface="Times New Roman" pitchFamily="18" charset="0"/>
            </a:endParaRPr>
          </a:p>
          <a:p>
            <a:r>
              <a:rPr lang="en-US" sz="1000" dirty="0">
                <a:latin typeface="Times New Roman" pitchFamily="18" charset="0"/>
              </a:rPr>
              <a:t>E</a:t>
            </a:r>
            <a:r>
              <a:rPr lang="en-US" sz="1000" dirty="0" smtClean="0">
                <a:latin typeface="Times New Roman" pitchFamily="18" charset="0"/>
              </a:rPr>
              <a:t>very </a:t>
            </a:r>
            <a:r>
              <a:rPr lang="en-US" sz="1000" dirty="0">
                <a:latin typeface="Times New Roman" pitchFamily="18" charset="0"/>
              </a:rPr>
              <a:t>company is seen as an agent with as its only characteristic property </a:t>
            </a:r>
            <a:r>
              <a:rPr lang="en-US" sz="1000" i="1" dirty="0">
                <a:latin typeface="Times New Roman" pitchFamily="18" charset="0"/>
              </a:rPr>
              <a:t>the </a:t>
            </a:r>
            <a:r>
              <a:rPr lang="en-US" sz="1000" i="1" dirty="0" smtClean="0">
                <a:latin typeface="Times New Roman" pitchFamily="18" charset="0"/>
              </a:rPr>
              <a:t>turnover. </a:t>
            </a:r>
            <a:r>
              <a:rPr lang="en-US" sz="1000" dirty="0" smtClean="0">
                <a:latin typeface="Times New Roman" pitchFamily="18" charset="0"/>
              </a:rPr>
              <a:t>Companies </a:t>
            </a:r>
            <a:r>
              <a:rPr lang="en-US" sz="1000" dirty="0">
                <a:latin typeface="Times New Roman" pitchFamily="18" charset="0"/>
              </a:rPr>
              <a:t>can therefore only differ from one another in the size of their turnover, and the most important outcome of the model is </a:t>
            </a:r>
            <a:r>
              <a:rPr lang="en-US" sz="1000" dirty="0" smtClean="0">
                <a:latin typeface="Times New Roman" pitchFamily="18" charset="0"/>
              </a:rPr>
              <a:t>the </a:t>
            </a:r>
            <a:r>
              <a:rPr lang="en-US" sz="1000" dirty="0">
                <a:latin typeface="Times New Roman" pitchFamily="18" charset="0"/>
              </a:rPr>
              <a:t>distribution function </a:t>
            </a:r>
            <a:r>
              <a:rPr lang="el-GR" sz="1000" dirty="0" smtClean="0">
                <a:latin typeface="Times New Roman" pitchFamily="18" charset="0"/>
              </a:rPr>
              <a:t>ψ</a:t>
            </a:r>
            <a:r>
              <a:rPr lang="nl-NL" sz="1000" dirty="0" smtClean="0">
                <a:latin typeface="Times New Roman" pitchFamily="18" charset="0"/>
              </a:rPr>
              <a:t> </a:t>
            </a:r>
            <a:r>
              <a:rPr lang="en-US" sz="1000" dirty="0" smtClean="0">
                <a:latin typeface="Times New Roman" pitchFamily="18" charset="0"/>
              </a:rPr>
              <a:t>of </a:t>
            </a:r>
            <a:r>
              <a:rPr lang="en-US" sz="1000" dirty="0">
                <a:latin typeface="Times New Roman" pitchFamily="18" charset="0"/>
              </a:rPr>
              <a:t>the turnover for the business population. This is a genuinely measurable </a:t>
            </a:r>
            <a:r>
              <a:rPr lang="en-US" sz="1000" dirty="0" smtClean="0">
                <a:latin typeface="Times New Roman" pitchFamily="18" charset="0"/>
              </a:rPr>
              <a:t>quantity.</a:t>
            </a:r>
          </a:p>
          <a:p>
            <a:r>
              <a:rPr lang="en-US" sz="1000" dirty="0" smtClean="0">
                <a:latin typeface="Times New Roman" pitchFamily="18" charset="0"/>
              </a:rPr>
              <a:t>Every interaction between companies changes the turnover by small amounts relative to the annual total, and takes place preferentially between agents with </a:t>
            </a:r>
            <a:r>
              <a:rPr lang="en-US" sz="1000" dirty="0" smtClean="0">
                <a:latin typeface="Times New Roman" pitchFamily="18" charset="0"/>
              </a:rPr>
              <a:t>similar turnovers i.e. that </a:t>
            </a:r>
            <a:r>
              <a:rPr lang="en-US" sz="1000" dirty="0" smtClean="0">
                <a:latin typeface="Times New Roman" pitchFamily="18" charset="0"/>
              </a:rPr>
              <a:t>do not differ </a:t>
            </a:r>
            <a:r>
              <a:rPr lang="en-US" sz="1000" dirty="0" smtClean="0">
                <a:latin typeface="Times New Roman" pitchFamily="18" charset="0"/>
              </a:rPr>
              <a:t>by many </a:t>
            </a:r>
            <a:r>
              <a:rPr lang="en-US" sz="1000" dirty="0" smtClean="0">
                <a:latin typeface="Times New Roman" pitchFamily="18" charset="0"/>
              </a:rPr>
              <a:t>orders of magnitude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methods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3245476" y="1473200"/>
            <a:ext cx="3152149" cy="857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This approach leads to an differential equation that describes the distribution function 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company turnover 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looks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diffusion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equation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3825025" y="5381624"/>
            <a:ext cx="5812687" cy="285079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0" name="Title 3"/>
          <p:cNvSpPr txBox="1">
            <a:spLocks/>
          </p:cNvSpPr>
          <p:nvPr/>
        </p:nvSpPr>
        <p:spPr bwMode="auto">
          <a:xfrm>
            <a:off x="1444625" y="369906"/>
            <a:ext cx="7016750" cy="5238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2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33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0" dirty="0" smtClean="0">
                <a:latin typeface="Times New Roman" pitchFamily="18" charset="0"/>
              </a:rPr>
              <a:t>Dr Frank P. Pijpers  (CBS/Statistics Netherlands)</a:t>
            </a:r>
            <a:endParaRPr lang="en-US" sz="1500" b="0" dirty="0"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7800" y="55880"/>
            <a:ext cx="85725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900" dirty="0" smtClean="0">
              <a:solidFill>
                <a:schemeClr val="bg2"/>
              </a:solidFill>
            </a:endParaRPr>
          </a:p>
          <a:p>
            <a:endParaRPr lang="en-US" sz="900" dirty="0">
              <a:solidFill>
                <a:schemeClr val="bg2"/>
              </a:solidFill>
            </a:endParaRPr>
          </a:p>
          <a:p>
            <a:r>
              <a:rPr lang="en-US" sz="900" dirty="0" smtClean="0">
                <a:solidFill>
                  <a:schemeClr val="bg2"/>
                </a:solidFill>
              </a:rPr>
              <a:t>Your photo</a:t>
            </a:r>
          </a:p>
          <a:p>
            <a:r>
              <a:rPr lang="en-US" sz="900" dirty="0" smtClean="0">
                <a:solidFill>
                  <a:schemeClr val="bg2"/>
                </a:solidFill>
              </a:rPr>
              <a:t>Here</a:t>
            </a:r>
          </a:p>
          <a:p>
            <a:endParaRPr lang="en-US" sz="900" dirty="0">
              <a:solidFill>
                <a:schemeClr val="bg2"/>
              </a:solidFill>
            </a:endParaRPr>
          </a:p>
          <a:p>
            <a:endParaRPr lang="en-US" sz="900" dirty="0" smtClean="0">
              <a:solidFill>
                <a:schemeClr val="bg2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85" y="78861"/>
            <a:ext cx="749479" cy="930993"/>
          </a:xfrm>
          <a:prstGeom prst="rect">
            <a:avLst/>
          </a:prstGeom>
        </p:spPr>
      </p:pic>
      <p:pic>
        <p:nvPicPr>
          <p:cNvPr id="6" name="Tijdelijke aanduiding voor inhoud 5"/>
          <p:cNvPicPr>
            <a:picLocks noGrp="1" noChangeAspect="1"/>
          </p:cNvPicPr>
          <p:nvPr>
            <p:ph sz="quarter" idx="2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370" y="2161660"/>
            <a:ext cx="1485900" cy="266700"/>
          </a:xfrm>
        </p:spPr>
      </p:pic>
      <p:sp>
        <p:nvSpPr>
          <p:cNvPr id="26" name="Content Placeholder 13"/>
          <p:cNvSpPr>
            <a:spLocks noGrp="1"/>
          </p:cNvSpPr>
          <p:nvPr>
            <p:ph sz="quarter" idx="27"/>
          </p:nvPr>
        </p:nvSpPr>
        <p:spPr>
          <a:xfrm>
            <a:off x="3248651" y="2281388"/>
            <a:ext cx="3190786" cy="1385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dirty="0">
                <a:latin typeface="Times New Roman" pitchFamily="18" charset="0"/>
              </a:rPr>
              <a:t>W</a:t>
            </a:r>
            <a:r>
              <a:rPr lang="en-US" sz="1000" dirty="0" smtClean="0">
                <a:latin typeface="Times New Roman" pitchFamily="18" charset="0"/>
              </a:rPr>
              <a:t>ith </a:t>
            </a:r>
            <a:r>
              <a:rPr lang="en-US" sz="1000" dirty="0">
                <a:latin typeface="Times New Roman" pitchFamily="18" charset="0"/>
              </a:rPr>
              <a:t>a </a:t>
            </a:r>
            <a:r>
              <a:rPr lang="en-US" sz="1000" dirty="0" smtClean="0">
                <a:latin typeface="Times New Roman" pitchFamily="18" charset="0"/>
              </a:rPr>
              <a:t>chosen </a:t>
            </a:r>
            <a:r>
              <a:rPr lang="en-US" sz="1000" dirty="0">
                <a:latin typeface="Times New Roman" pitchFamily="18" charset="0"/>
              </a:rPr>
              <a:t>D </a:t>
            </a:r>
            <a:r>
              <a:rPr lang="en-US" sz="1000" dirty="0" smtClean="0">
                <a:latin typeface="Times New Roman" pitchFamily="18" charset="0"/>
              </a:rPr>
              <a:t>and </a:t>
            </a:r>
            <a:r>
              <a:rPr lang="en-US" sz="1000" dirty="0">
                <a:latin typeface="Times New Roman" pitchFamily="18" charset="0"/>
              </a:rPr>
              <a:t>a measured </a:t>
            </a:r>
            <a:r>
              <a:rPr lang="el-GR" sz="1000" dirty="0" smtClean="0">
                <a:latin typeface="Times New Roman" pitchFamily="18" charset="0"/>
              </a:rPr>
              <a:t>ψ</a:t>
            </a:r>
            <a:r>
              <a:rPr lang="nl-NL" sz="1000" dirty="0" smtClean="0">
                <a:latin typeface="Times New Roman" pitchFamily="18" charset="0"/>
              </a:rPr>
              <a:t> </a:t>
            </a:r>
            <a:r>
              <a:rPr lang="en-US" sz="1000" dirty="0" smtClean="0">
                <a:latin typeface="Times New Roman" pitchFamily="18" charset="0"/>
              </a:rPr>
              <a:t>it </a:t>
            </a:r>
            <a:r>
              <a:rPr lang="en-US" sz="1000" dirty="0">
                <a:latin typeface="Times New Roman" pitchFamily="18" charset="0"/>
              </a:rPr>
              <a:t>is </a:t>
            </a:r>
            <a:r>
              <a:rPr lang="en-US" sz="1000" dirty="0" smtClean="0">
                <a:latin typeface="Times New Roman" pitchFamily="18" charset="0"/>
              </a:rPr>
              <a:t>possible to check </a:t>
            </a:r>
            <a:r>
              <a:rPr lang="en-US" sz="1000" dirty="0">
                <a:latin typeface="Times New Roman" pitchFamily="18" charset="0"/>
              </a:rPr>
              <a:t>which </a:t>
            </a:r>
            <a:r>
              <a:rPr lang="en-US" sz="1000" dirty="0" smtClean="0">
                <a:latin typeface="Times New Roman" pitchFamily="18" charset="0"/>
              </a:rPr>
              <a:t>external/market </a:t>
            </a:r>
            <a:r>
              <a:rPr lang="en-US" sz="1000" dirty="0">
                <a:latin typeface="Times New Roman" pitchFamily="18" charset="0"/>
              </a:rPr>
              <a:t>conditions (source function) </a:t>
            </a:r>
            <a:r>
              <a:rPr lang="en-US" sz="1000" dirty="0" smtClean="0">
                <a:latin typeface="Times New Roman" pitchFamily="18" charset="0"/>
              </a:rPr>
              <a:t>S </a:t>
            </a:r>
            <a:r>
              <a:rPr lang="en-US" sz="1000" dirty="0" smtClean="0">
                <a:latin typeface="Times New Roman" pitchFamily="18" charset="0"/>
              </a:rPr>
              <a:t>lead </a:t>
            </a:r>
            <a:r>
              <a:rPr lang="en-US" sz="1000" dirty="0">
                <a:latin typeface="Times New Roman" pitchFamily="18" charset="0"/>
              </a:rPr>
              <a:t>to that form for </a:t>
            </a:r>
            <a:r>
              <a:rPr lang="el-GR" sz="1000" dirty="0" smtClean="0">
                <a:latin typeface="Times New Roman" pitchFamily="18" charset="0"/>
              </a:rPr>
              <a:t>ψ</a:t>
            </a:r>
            <a:r>
              <a:rPr lang="nl-NL" sz="1000" dirty="0" smtClean="0">
                <a:latin typeface="Times New Roman" pitchFamily="18" charset="0"/>
              </a:rPr>
              <a:t>. </a:t>
            </a:r>
            <a:r>
              <a:rPr lang="nl-NL" sz="1000" dirty="0" err="1" smtClean="0">
                <a:latin typeface="Times New Roman" pitchFamily="18" charset="0"/>
              </a:rPr>
              <a:t>Alternatively</a:t>
            </a:r>
            <a:r>
              <a:rPr lang="nl-NL" sz="1000" dirty="0" smtClean="0">
                <a:latin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</a:rPr>
              <a:t>one</a:t>
            </a:r>
            <a:r>
              <a:rPr lang="nl-NL" sz="1000" dirty="0" smtClean="0">
                <a:latin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</a:rPr>
              <a:t>can</a:t>
            </a:r>
            <a:r>
              <a:rPr lang="nl-NL" sz="1000" dirty="0" smtClean="0">
                <a:latin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</a:rPr>
              <a:t>choose</a:t>
            </a:r>
            <a:r>
              <a:rPr lang="nl-NL" sz="1000" dirty="0" smtClean="0">
                <a:latin typeface="Times New Roman" pitchFamily="18" charset="0"/>
              </a:rPr>
              <a:t> a </a:t>
            </a:r>
            <a:r>
              <a:rPr lang="nl-NL" sz="1000" dirty="0" err="1" smtClean="0">
                <a:latin typeface="Times New Roman" pitchFamily="18" charset="0"/>
              </a:rPr>
              <a:t>simple</a:t>
            </a:r>
            <a:r>
              <a:rPr lang="nl-NL" sz="1000" dirty="0" smtClean="0">
                <a:latin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</a:rPr>
              <a:t>parameterised</a:t>
            </a:r>
            <a:r>
              <a:rPr lang="nl-NL" sz="1000" dirty="0" smtClean="0">
                <a:latin typeface="Times New Roman" pitchFamily="18" charset="0"/>
              </a:rPr>
              <a:t> form </a:t>
            </a:r>
            <a:r>
              <a:rPr lang="nl-NL" sz="1000" dirty="0" err="1" smtClean="0">
                <a:latin typeface="Times New Roman" pitchFamily="18" charset="0"/>
              </a:rPr>
              <a:t>for</a:t>
            </a:r>
            <a:r>
              <a:rPr lang="nl-NL" sz="1000" dirty="0" smtClean="0">
                <a:latin typeface="Times New Roman" pitchFamily="18" charset="0"/>
              </a:rPr>
              <a:t> S </a:t>
            </a:r>
            <a:r>
              <a:rPr lang="nl-NL" sz="1000" dirty="0" err="1" smtClean="0">
                <a:latin typeface="Times New Roman" pitchFamily="18" charset="0"/>
              </a:rPr>
              <a:t>and</a:t>
            </a:r>
            <a:r>
              <a:rPr lang="nl-NL" sz="1000" dirty="0" smtClean="0">
                <a:latin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</a:rPr>
              <a:t>solve</a:t>
            </a:r>
            <a:r>
              <a:rPr lang="nl-NL" sz="1000" dirty="0" smtClean="0">
                <a:latin typeface="Times New Roman" pitchFamily="18" charset="0"/>
              </a:rPr>
              <a:t> the </a:t>
            </a:r>
            <a:r>
              <a:rPr lang="nl-NL" sz="1000" dirty="0" err="1" smtClean="0">
                <a:latin typeface="Times New Roman" pitchFamily="18" charset="0"/>
              </a:rPr>
              <a:t>differential</a:t>
            </a:r>
            <a:r>
              <a:rPr lang="nl-NL" sz="1000" dirty="0" smtClean="0">
                <a:latin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</a:rPr>
              <a:t>equation</a:t>
            </a:r>
            <a:r>
              <a:rPr lang="nl-NL" sz="1000" dirty="0" smtClean="0">
                <a:latin typeface="Times New Roman" pitchFamily="18" charset="0"/>
              </a:rPr>
              <a:t>, </a:t>
            </a:r>
            <a:r>
              <a:rPr lang="nl-NL" sz="1000" dirty="0" err="1" smtClean="0">
                <a:latin typeface="Times New Roman" pitchFamily="18" charset="0"/>
              </a:rPr>
              <a:t>adjusting</a:t>
            </a:r>
            <a:r>
              <a:rPr lang="nl-NL" sz="1000" dirty="0" smtClean="0">
                <a:latin typeface="Times New Roman" pitchFamily="18" charset="0"/>
              </a:rPr>
              <a:t> parameters </a:t>
            </a:r>
            <a:r>
              <a:rPr lang="nl-NL" sz="1000" dirty="0" err="1" smtClean="0">
                <a:latin typeface="Times New Roman" pitchFamily="18" charset="0"/>
              </a:rPr>
              <a:t>to</a:t>
            </a:r>
            <a:r>
              <a:rPr lang="nl-NL" sz="1000" dirty="0" smtClean="0">
                <a:latin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</a:rPr>
              <a:t>attempt</a:t>
            </a:r>
            <a:r>
              <a:rPr lang="nl-NL" sz="1000" dirty="0" smtClean="0">
                <a:latin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</a:rPr>
              <a:t>to</a:t>
            </a:r>
            <a:r>
              <a:rPr lang="nl-NL" sz="1000" dirty="0" smtClean="0">
                <a:latin typeface="Times New Roman" pitchFamily="18" charset="0"/>
              </a:rPr>
              <a:t> fit the data.</a:t>
            </a:r>
            <a:endParaRPr lang="en-US" sz="1000" dirty="0">
              <a:latin typeface="Times New Roman" pitchFamily="18" charset="0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83" y="3480517"/>
            <a:ext cx="2966434" cy="1339436"/>
          </a:xfrm>
          <a:prstGeom prst="rect">
            <a:avLst/>
          </a:prstGeom>
        </p:spPr>
      </p:pic>
      <p:sp>
        <p:nvSpPr>
          <p:cNvPr id="31" name="Content Placeholder 13"/>
          <p:cNvSpPr>
            <a:spLocks noGrp="1"/>
          </p:cNvSpPr>
          <p:nvPr>
            <p:ph sz="quarter" idx="27"/>
          </p:nvPr>
        </p:nvSpPr>
        <p:spPr>
          <a:xfrm>
            <a:off x="3155235" y="4725866"/>
            <a:ext cx="3280982" cy="857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000" dirty="0" smtClean="0">
                <a:latin typeface="Times New Roman" pitchFamily="18" charset="0"/>
              </a:rPr>
              <a:t>Fig. 1 The </a:t>
            </a:r>
            <a:r>
              <a:rPr lang="en-US" sz="1000" dirty="0" smtClean="0">
                <a:latin typeface="Times New Roman" pitchFamily="18" charset="0"/>
              </a:rPr>
              <a:t>measured </a:t>
            </a:r>
            <a:r>
              <a:rPr lang="el-GR" sz="1000" dirty="0" smtClean="0">
                <a:latin typeface="Times New Roman" pitchFamily="18" charset="0"/>
              </a:rPr>
              <a:t>ψ</a:t>
            </a:r>
            <a:r>
              <a:rPr lang="nl-NL" sz="1000" dirty="0" smtClean="0">
                <a:latin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</a:rPr>
              <a:t>for</a:t>
            </a:r>
            <a:r>
              <a:rPr lang="nl-NL" sz="1000" dirty="0" smtClean="0">
                <a:latin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</a:rPr>
              <a:t>four</a:t>
            </a:r>
            <a:r>
              <a:rPr lang="nl-NL" sz="1000" dirty="0" smtClean="0">
                <a:latin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</a:rPr>
              <a:t>consecutive</a:t>
            </a:r>
            <a:r>
              <a:rPr lang="nl-NL" sz="1000" dirty="0">
                <a:latin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</a:rPr>
              <a:t>years</a:t>
            </a:r>
            <a:r>
              <a:rPr lang="nl-NL" sz="1000" dirty="0" smtClean="0">
                <a:latin typeface="Times New Roman" pitchFamily="18" charset="0"/>
              </a:rPr>
              <a:t> (crosses), </a:t>
            </a:r>
            <a:r>
              <a:rPr lang="nl-NL" sz="1000" dirty="0" err="1" smtClean="0">
                <a:latin typeface="Times New Roman" pitchFamily="18" charset="0"/>
              </a:rPr>
              <a:t>and</a:t>
            </a:r>
            <a:r>
              <a:rPr lang="nl-NL" sz="1000" dirty="0" smtClean="0">
                <a:latin typeface="Times New Roman" pitchFamily="18" charset="0"/>
              </a:rPr>
              <a:t> a </a:t>
            </a:r>
            <a:r>
              <a:rPr lang="nl-NL" sz="1000" dirty="0" err="1" smtClean="0">
                <a:latin typeface="Times New Roman" pitchFamily="18" charset="0"/>
              </a:rPr>
              <a:t>very</a:t>
            </a:r>
            <a:r>
              <a:rPr lang="nl-NL" sz="1000" dirty="0" smtClean="0">
                <a:latin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</a:rPr>
              <a:t>simple</a:t>
            </a:r>
            <a:r>
              <a:rPr lang="nl-NL" sz="1000" dirty="0" smtClean="0">
                <a:latin typeface="Times New Roman" pitchFamily="18" charset="0"/>
              </a:rPr>
              <a:t> source </a:t>
            </a:r>
            <a:r>
              <a:rPr lang="nl-NL" sz="1000" dirty="0" err="1" smtClean="0">
                <a:latin typeface="Times New Roman" pitchFamily="18" charset="0"/>
              </a:rPr>
              <a:t>function</a:t>
            </a:r>
            <a:r>
              <a:rPr lang="nl-NL" sz="1000" dirty="0" smtClean="0">
                <a:latin typeface="Times New Roman" pitchFamily="18" charset="0"/>
              </a:rPr>
              <a:t> model.</a:t>
            </a:r>
            <a:endParaRPr lang="en-US" sz="1000" dirty="0">
              <a:latin typeface="Times New Roman" pitchFamily="18" charset="0"/>
            </a:endParaRPr>
          </a:p>
        </p:txBody>
      </p:sp>
      <p:pic>
        <p:nvPicPr>
          <p:cNvPr id="17" name="Tijdelijke aanduiding voor inhoud 16"/>
          <p:cNvPicPr>
            <a:picLocks noGrp="1" noChangeAspect="1"/>
          </p:cNvPicPr>
          <p:nvPr>
            <p:ph sz="quarter" idx="3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530" y="1431863"/>
            <a:ext cx="2889250" cy="1497293"/>
          </a:xfr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530" y="3667300"/>
            <a:ext cx="2866621" cy="1487504"/>
          </a:xfrm>
          <a:prstGeom prst="rect">
            <a:avLst/>
          </a:prstGeom>
        </p:spPr>
      </p:pic>
      <p:sp>
        <p:nvSpPr>
          <p:cNvPr id="33" name="Content Placeholder 13"/>
          <p:cNvSpPr>
            <a:spLocks noGrp="1"/>
          </p:cNvSpPr>
          <p:nvPr>
            <p:ph sz="quarter" idx="27"/>
          </p:nvPr>
        </p:nvSpPr>
        <p:spPr>
          <a:xfrm>
            <a:off x="6439437" y="2809424"/>
            <a:ext cx="3175714" cy="8578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Choosing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solving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leads,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2011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2012,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figure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above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below. </a:t>
            </a:r>
            <a:endParaRPr lang="nl-NL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Clearly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annual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turnovers 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around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50-100k€ the</a:t>
            </a:r>
          </a:p>
          <a:p>
            <a:pPr marL="0" indent="0">
              <a:buNone/>
            </a:pP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inferred</a:t>
            </a:r>
            <a:r>
              <a:rPr lang="nl-NL" sz="1000" smtClean="0">
                <a:latin typeface="Times New Roman" pitchFamily="18" charset="0"/>
                <a:cs typeface="Times New Roman" pitchFamily="18" charset="0"/>
              </a:rPr>
              <a:t> source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rises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000" dirty="0" err="1" smtClean="0">
                <a:latin typeface="Times New Roman" pitchFamily="18" charset="0"/>
                <a:cs typeface="Times New Roman" pitchFamily="18" charset="0"/>
              </a:rPr>
              <a:t>steeply</a:t>
            </a:r>
            <a:r>
              <a:rPr lang="nl-NL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3458469" y="5563673"/>
            <a:ext cx="6156682" cy="8592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000" dirty="0" smtClean="0">
                <a:latin typeface="Times New Roman" pitchFamily="18" charset="0"/>
              </a:rPr>
              <a:t>The overall growth </a:t>
            </a:r>
            <a:r>
              <a:rPr lang="el-GR" sz="1000" dirty="0" smtClean="0">
                <a:latin typeface="Times New Roman" pitchFamily="18" charset="0"/>
              </a:rPr>
              <a:t>α</a:t>
            </a:r>
            <a:r>
              <a:rPr lang="nl-NL" sz="1000" dirty="0" smtClean="0">
                <a:latin typeface="Times New Roman" pitchFamily="18" charset="0"/>
              </a:rPr>
              <a:t> </a:t>
            </a:r>
            <a:r>
              <a:rPr lang="en-US" sz="1000" dirty="0" smtClean="0">
                <a:latin typeface="Times New Roman" pitchFamily="18" charset="0"/>
              </a:rPr>
              <a:t>gives </a:t>
            </a:r>
            <a:r>
              <a:rPr lang="en-US" sz="1000" dirty="0">
                <a:latin typeface="Times New Roman" pitchFamily="18" charset="0"/>
              </a:rPr>
              <a:t>a representative, </a:t>
            </a:r>
            <a:r>
              <a:rPr lang="en-US" sz="1000" dirty="0" err="1">
                <a:latin typeface="Times New Roman" pitchFamily="18" charset="0"/>
              </a:rPr>
              <a:t>ie</a:t>
            </a:r>
            <a:r>
              <a:rPr lang="en-US" sz="1000" dirty="0">
                <a:latin typeface="Times New Roman" pitchFamily="18" charset="0"/>
              </a:rPr>
              <a:t>. well-weighted, </a:t>
            </a:r>
            <a:r>
              <a:rPr lang="en-US" sz="1000" dirty="0" smtClean="0">
                <a:latin typeface="Times New Roman" pitchFamily="18" charset="0"/>
              </a:rPr>
              <a:t>value </a:t>
            </a:r>
            <a:r>
              <a:rPr lang="en-US" sz="1000" dirty="0">
                <a:latin typeface="Times New Roman" pitchFamily="18" charset="0"/>
              </a:rPr>
              <a:t>of turnover growth for the entire </a:t>
            </a:r>
            <a:r>
              <a:rPr lang="en-US" sz="1000" dirty="0" smtClean="0">
                <a:latin typeface="Times New Roman" pitchFamily="18" charset="0"/>
              </a:rPr>
              <a:t>population </a:t>
            </a:r>
            <a:r>
              <a:rPr lang="en-US" sz="1000" dirty="0">
                <a:latin typeface="Times New Roman" pitchFamily="18" charset="0"/>
              </a:rPr>
              <a:t>of companies which is a key indicator for the state of the Dutch economy</a:t>
            </a:r>
            <a:r>
              <a:rPr lang="en-US" sz="1000" dirty="0" smtClean="0">
                <a:latin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1000" dirty="0" smtClean="0">
                <a:latin typeface="Times New Roman" pitchFamily="18" charset="0"/>
              </a:rPr>
              <a:t>The </a:t>
            </a:r>
            <a:r>
              <a:rPr lang="en-US" sz="1000" dirty="0">
                <a:latin typeface="Times New Roman" pitchFamily="18" charset="0"/>
              </a:rPr>
              <a:t>further analysis of the source function </a:t>
            </a:r>
            <a:r>
              <a:rPr lang="en-US" sz="1000" dirty="0" smtClean="0">
                <a:latin typeface="Times New Roman" pitchFamily="18" charset="0"/>
              </a:rPr>
              <a:t>can </a:t>
            </a:r>
            <a:r>
              <a:rPr lang="en-US" sz="1000" dirty="0">
                <a:latin typeface="Times New Roman" pitchFamily="18" charset="0"/>
              </a:rPr>
              <a:t>be used to assess, even per business sector, at which size of companies a stimulus package or support measures are most </a:t>
            </a:r>
            <a:r>
              <a:rPr lang="en-US" sz="1000" dirty="0" smtClean="0">
                <a:latin typeface="Times New Roman" pitchFamily="18" charset="0"/>
              </a:rPr>
              <a:t>desirable </a:t>
            </a:r>
            <a:r>
              <a:rPr lang="en-US" sz="1000" dirty="0">
                <a:latin typeface="Times New Roman" pitchFamily="18" charset="0"/>
              </a:rPr>
              <a:t>in times of economic 'heavy weather'.</a:t>
            </a: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1669414</Value>
      <Value>1669470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2013-01-21T12:05:00+00:00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TP104001550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875987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F945EE-6400-432A-A9B1-179A0A2A37CE}">
  <ds:schemaRefs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4873beb7-5857-4685-be1f-d57550cc96cc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7E4019-AE58-4CAA-B67D-559F9FEEB2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tf04001551.potx</Template>
  <TotalTime>0</TotalTime>
  <Words>436</Words>
  <Application>Microsoft Office PowerPoint</Application>
  <PresentationFormat>A4 (210 x 297 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Medical Poster</vt:lpstr>
      <vt:lpstr>Complexity applications in official statistics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2017-10-31T09:51:35Z</dcterms:created>
  <dcterms:modified xsi:type="dcterms:W3CDTF">2017-12-08T09:01:30Z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